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Geo"/>
      <p:regular r:id="rId43"/>
      <p: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Geo-italic.fntdata"/><Relationship Id="rId21" Type="http://schemas.openxmlformats.org/officeDocument/2006/relationships/slide" Target="slides/slide16.xml"/><Relationship Id="rId43" Type="http://schemas.openxmlformats.org/officeDocument/2006/relationships/font" Target="fonts/Ge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truth of the subjective experience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feedback loop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conversation in Figure 1.2begins when one participant, Bob, speaks. The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other participant, Bill, listens to what was said, thinks about it, formulates a response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speaks in return. Now it’s Bob’s turn to listen, think and speak, and so on. In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Crawford’s model, a computer replaces one of the participants, “ listening ”to the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player’s input via the input device, thinking by processing that input and changing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state and “ speaking ”via the screen and speakers ( Figure 1.3 ).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quickest way to break a game, unintuitive controls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not know everything for the pitch, which is OK. 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market based approach.  feel free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these have in common?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-on rails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-projectiles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Char char="●"/>
              <a:defRPr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○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■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fusionfilmfestival.com/" TargetMode="External"/><Relationship Id="rId4" Type="http://schemas.openxmlformats.org/officeDocument/2006/relationships/hyperlink" Target="https://www.eventbrite.com/e/class-physical-gaming-anything-can-be-a-controller-free-tickets-21360659307?mc_cid=ac6a907a1c&amp;mc_eid=4d7427265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hyperlink" Target="https://drive.google.com/file/d/0B46d2RJIvLNuNFotVE1wOG1ERTg/view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hyperlink" Target="http://www.youtube.com/watch?v=a4qJ8wNfgXY" TargetMode="External"/><Relationship Id="rId7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youtube.com/watch?v=Fy0aCDmgnxg" TargetMode="External"/><Relationship Id="rId4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oit.hostos.cuny.edu/hostosdesign/wp-content/uploads/2015/03/onePagerExample2.pdf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31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increpare.com/2012/12/slave-of-god/" TargetMode="External"/><Relationship Id="rId4" Type="http://schemas.openxmlformats.org/officeDocument/2006/relationships/hyperlink" Target="https://drive.google.com/file/d/0B46d2RJIvLNuTnJ5ZGZscHU0WUU/view?usp=sharing" TargetMode="External"/><Relationship Id="rId5" Type="http://schemas.openxmlformats.org/officeDocument/2006/relationships/hyperlink" Target="http://www.rockpapershotgun.com/2015/09/03/photorealism-is-crucial/" TargetMode="External"/><Relationship Id="rId6" Type="http://schemas.openxmlformats.org/officeDocument/2006/relationships/hyperlink" Target="http://www.rogerebert.com/rogers-journal/video-games-can-never-be-ar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-7108"/>
            <a:ext cx="3322200" cy="51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4269000" y="3033938"/>
            <a:ext cx="45006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Design - 201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Tue 2-4:45pm C-356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Prof. A McClure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3717450" y="533400"/>
            <a:ext cx="49953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Digital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5" y="2454299"/>
            <a:ext cx="3060775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25" y="3356450"/>
            <a:ext cx="27622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type="ctrTitle"/>
          </p:nvPr>
        </p:nvSpPr>
        <p:spPr>
          <a:xfrm>
            <a:off x="3717450" y="1570850"/>
            <a:ext cx="4995300" cy="17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Games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8675"/>
            <a:ext cx="3197875" cy="194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 (3).gif" id="124" name="Shape 124"/>
          <p:cNvPicPr preferRelativeResize="0"/>
          <p:nvPr/>
        </p:nvPicPr>
        <p:blipFill rotWithShape="1">
          <a:blip r:embed="rId3">
            <a:alphaModFix/>
          </a:blip>
          <a:srcRect b="12445" l="910" r="-910" t="12625"/>
          <a:stretch/>
        </p:blipFill>
        <p:spPr>
          <a:xfrm>
            <a:off x="1874875" y="1946300"/>
            <a:ext cx="5695950" cy="31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ctrTitle"/>
          </p:nvPr>
        </p:nvSpPr>
        <p:spPr>
          <a:xfrm>
            <a:off x="301450" y="1711225"/>
            <a:ext cx="8842800" cy="22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EXPRESSIVE </a:t>
            </a:r>
            <a:endParaRPr sz="9600">
              <a:latin typeface="Geo"/>
              <a:ea typeface="Geo"/>
              <a:cs typeface="Geo"/>
              <a:sym typeface="Ge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26" name="Shape 126"/>
          <p:cNvSpPr txBox="1"/>
          <p:nvPr>
            <p:ph type="ctrTitle"/>
          </p:nvPr>
        </p:nvSpPr>
        <p:spPr>
          <a:xfrm>
            <a:off x="685800" y="3774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GAMES AS AN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27" name="Shape 127"/>
          <p:cNvSpPr txBox="1"/>
          <p:nvPr>
            <p:ph type="ctrTitle"/>
          </p:nvPr>
        </p:nvSpPr>
        <p:spPr>
          <a:xfrm>
            <a:off x="149050" y="2118375"/>
            <a:ext cx="8842800" cy="12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MEDIUM</a:t>
            </a:r>
            <a:endParaRPr sz="96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is IMPORTANT</a:t>
            </a:r>
            <a:endParaRPr/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is </a:t>
            </a:r>
            <a:r>
              <a:rPr lang="en" sz="6000"/>
              <a:t>SUBSTANTIVE</a:t>
            </a:r>
            <a:endParaRPr sz="6000"/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685800" y="1583353"/>
            <a:ext cx="7772400" cy="16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REALISM</a:t>
            </a:r>
            <a:r>
              <a:rPr lang="en"/>
              <a:t> </a:t>
            </a:r>
            <a:r>
              <a:rPr lang="en" sz="3600"/>
              <a:t>can be more than </a:t>
            </a:r>
            <a:r>
              <a:rPr i="1" lang="en" sz="3600"/>
              <a:t>just</a:t>
            </a:r>
            <a:r>
              <a:rPr lang="en" sz="3600"/>
              <a:t> </a:t>
            </a:r>
            <a:r>
              <a:rPr lang="en">
                <a:solidFill>
                  <a:srgbClr val="F6B26B"/>
                </a:solidFill>
              </a:rPr>
              <a:t>PHOTOREALISM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find the right metaphors?</a:t>
            </a:r>
            <a:endParaRPr/>
          </a:p>
        </p:txBody>
      </p:sp>
      <p:sp>
        <p:nvSpPr>
          <p:cNvPr id="150" name="Shape 15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Essentialize experience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988"/>
            <a:ext cx="9144000" cy="454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ctrTitle"/>
          </p:nvPr>
        </p:nvSpPr>
        <p:spPr>
          <a:xfrm>
            <a:off x="438475" y="292325"/>
            <a:ext cx="3855000" cy="3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Wtf happened last night?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i="1" lang="en" sz="3000"/>
              <a:t>All I remember...</a:t>
            </a:r>
            <a:endParaRPr i="1" sz="3000"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-12"/>
            <a:ext cx="47625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1" type="subTitle"/>
          </p:nvPr>
        </p:nvSpPr>
        <p:spPr>
          <a:xfrm>
            <a:off x="484150" y="3698725"/>
            <a:ext cx="8193900" cy="12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vivid colors, deep house beats, everything spinning, human connection… </a:t>
            </a:r>
            <a:r>
              <a:rPr lang="en" sz="1200"/>
              <a:t>what was their name again?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COMMUNICATING EMOTION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subTitle"/>
          </p:nvPr>
        </p:nvSpPr>
        <p:spPr>
          <a:xfrm>
            <a:off x="685800" y="2502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and forgetting that you’re playing a game</a:t>
            </a:r>
            <a:endParaRPr i="1"/>
          </a:p>
        </p:txBody>
      </p:sp>
      <p:sp>
        <p:nvSpPr>
          <p:cNvPr id="176" name="Shape 1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Establishing a unique experience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ctrTitle"/>
          </p:nvPr>
        </p:nvSpPr>
        <p:spPr>
          <a:xfrm>
            <a:off x="795425" y="186361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FEEL</a:t>
            </a:r>
            <a:endParaRPr sz="96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82" name="Shape 182"/>
          <p:cNvSpPr txBox="1"/>
          <p:nvPr>
            <p:ph type="ctrTitle"/>
          </p:nvPr>
        </p:nvSpPr>
        <p:spPr>
          <a:xfrm>
            <a:off x="685800" y="9870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GAME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Level Up: Women in Video Games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NYU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Friday, March 4th 7pm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http://www.fusionfilmfestival.com/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Physical Computing - Anything Can Be A Controller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Microsoft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March 16th 6:30-8:30pm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https://www.eventbrite.com/e/class-physical-gaming-anything-can-be-a-controller-free-tickets-21360659307?mc_cid=ac6a907a1c&amp;mc_eid=4d7427265d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685800" y="715538"/>
            <a:ext cx="7772400" cy="31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Game feel as the experiential sensation of a game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607" y="0"/>
            <a:ext cx="42313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type="title"/>
          </p:nvPr>
        </p:nvSpPr>
        <p:spPr>
          <a:xfrm>
            <a:off x="457200" y="909354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/>
              <a:t>Game Feel</a:t>
            </a:r>
            <a:endParaRPr i="1" sz="7200"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57200" y="1826975"/>
            <a:ext cx="51150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does Tekken feel like?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Pac-man?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Katamari Damacy?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book link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“The five most common experiences of game feel are: 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The aesthetic sensation of control 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The pleasure of learning, practicing and mastering a skill 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Extension of the senses 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Extension of identity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● Interaction with a unique physical reality within the game”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5-09-28 at 7.25.52 PM.png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88" y="933450"/>
            <a:ext cx="60674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5-09-28 at 7.28.17 PM.png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47" y="0"/>
            <a:ext cx="60735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9-28 at 7.30.44 PM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63" y="1024400"/>
            <a:ext cx="7405274" cy="39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5-09-28 at 7.58.52 PM.png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38" y="965930"/>
            <a:ext cx="8508125" cy="272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evolving the illusion</a:t>
            </a:r>
            <a:endParaRPr/>
          </a:p>
        </p:txBody>
      </p:sp>
      <p:sp>
        <p:nvSpPr>
          <p:cNvPr id="231" name="Shape 23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Interface Evolution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475" y="538250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815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b="0" l="6890" r="0" t="0"/>
          <a:stretch/>
        </p:blipFill>
        <p:spPr>
          <a:xfrm>
            <a:off x="4876800" y="0"/>
            <a:ext cx="4267199" cy="262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36815"/>
            <a:ext cx="4381500" cy="220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>
            <p:ph type="ctrTitle"/>
          </p:nvPr>
        </p:nvSpPr>
        <p:spPr>
          <a:xfrm>
            <a:off x="685800" y="10078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vs</a:t>
            </a:r>
            <a:endParaRPr sz="6000">
              <a:solidFill>
                <a:srgbClr val="FF0000"/>
              </a:solidFill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795" y="2743200"/>
            <a:ext cx="426720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>
            <p:ph type="ctrTitle"/>
          </p:nvPr>
        </p:nvSpPr>
        <p:spPr>
          <a:xfrm>
            <a:off x="685800" y="28256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vs</a:t>
            </a:r>
            <a:endParaRPr sz="6000">
              <a:solidFill>
                <a:srgbClr val="FF0000"/>
              </a:solidFill>
            </a:endParaRPr>
          </a:p>
        </p:txBody>
      </p:sp>
      <p:sp>
        <p:nvSpPr>
          <p:cNvPr id="249" name="Shape 249"/>
          <p:cNvSpPr txBox="1"/>
          <p:nvPr>
            <p:ph type="ctrTitle"/>
          </p:nvPr>
        </p:nvSpPr>
        <p:spPr>
          <a:xfrm>
            <a:off x="0" y="2167650"/>
            <a:ext cx="4695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vs</a:t>
            </a:r>
            <a:endParaRPr sz="6000">
              <a:solidFill>
                <a:srgbClr val="FF0000"/>
              </a:solidFill>
            </a:endParaRPr>
          </a:p>
        </p:txBody>
      </p:sp>
      <p:sp>
        <p:nvSpPr>
          <p:cNvPr id="250" name="Shape 250"/>
          <p:cNvSpPr txBox="1"/>
          <p:nvPr>
            <p:ph type="ctrTitle"/>
          </p:nvPr>
        </p:nvSpPr>
        <p:spPr>
          <a:xfrm>
            <a:off x="4448700" y="2167650"/>
            <a:ext cx="4695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vs</a:t>
            </a:r>
            <a:endParaRPr sz="6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Last week</a:t>
            </a:r>
            <a:endParaRPr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 (2).gif"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75" y="186825"/>
            <a:ext cx="6430975" cy="47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“that @#$% hit me!”</a:t>
            </a:r>
            <a:endParaRPr/>
          </a:p>
        </p:txBody>
      </p:sp>
      <p:sp>
        <p:nvSpPr>
          <p:cNvPr id="257" name="Shape 25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the car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ctrTitle"/>
          </p:nvPr>
        </p:nvSpPr>
        <p:spPr>
          <a:xfrm>
            <a:off x="3557500" y="1644400"/>
            <a:ext cx="943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3342775" cy="229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578" y="2630650"/>
            <a:ext cx="4457021" cy="25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575" y="21600"/>
            <a:ext cx="4457025" cy="2510791"/>
          </a:xfrm>
          <a:prstGeom prst="rect">
            <a:avLst/>
          </a:prstGeom>
          <a:noFill/>
          <a:ln>
            <a:noFill/>
          </a:ln>
        </p:spPr>
      </p:pic>
      <p:sp>
        <p:nvSpPr>
          <p:cNvPr descr="I used fraps on Project 64" id="266" name="Shape 266" title="007: GoldenEye - Nintendo 64 - Mission 1 &quot;DAM&quot;">
            <a:hlinkClick r:id="rId6"/>
          </p:cNvPr>
          <p:cNvSpPr/>
          <p:nvPr/>
        </p:nvSpPr>
        <p:spPr>
          <a:xfrm>
            <a:off x="152400" y="2630650"/>
            <a:ext cx="3342767" cy="2507075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type="ctrTitle"/>
          </p:nvPr>
        </p:nvSpPr>
        <p:spPr>
          <a:xfrm>
            <a:off x="685800" y="1196678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fluid, harmonious </a:t>
            </a:r>
            <a:endParaRPr i="1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and natural</a:t>
            </a:r>
            <a:endParaRPr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725" y="2384475"/>
            <a:ext cx="2759026" cy="27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4">
            <a:alphaModFix/>
          </a:blip>
          <a:srcRect b="5482" l="0" r="0" t="0"/>
          <a:stretch/>
        </p:blipFill>
        <p:spPr>
          <a:xfrm>
            <a:off x="6958875" y="2475550"/>
            <a:ext cx="2102900" cy="26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idx="1" type="subTitle"/>
          </p:nvPr>
        </p:nvSpPr>
        <p:spPr>
          <a:xfrm>
            <a:off x="609600" y="1782628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subtle details make all the difference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80" name="Shape 280"/>
          <p:cNvSpPr txBox="1"/>
          <p:nvPr>
            <p:ph type="ctrTitle"/>
          </p:nvPr>
        </p:nvSpPr>
        <p:spPr>
          <a:xfrm>
            <a:off x="609600" y="745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Make your games juicy!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1" name="Shape 281"/>
          <p:cNvCxnSpPr/>
          <p:nvPr/>
        </p:nvCxnSpPr>
        <p:spPr>
          <a:xfrm>
            <a:off x="5663625" y="3681350"/>
            <a:ext cx="1342800" cy="0"/>
          </a:xfrm>
          <a:prstGeom prst="straightConnector1">
            <a:avLst/>
          </a:prstGeom>
          <a:noFill/>
          <a:ln cap="flat" cmpd="sng" w="1143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Shape 296"/>
          <p:cNvCxnSpPr/>
          <p:nvPr/>
        </p:nvCxnSpPr>
        <p:spPr>
          <a:xfrm flipH="1" rot="10800000">
            <a:off x="749050" y="-100"/>
            <a:ext cx="7691700" cy="51339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Shape 297"/>
          <p:cNvCxnSpPr/>
          <p:nvPr/>
        </p:nvCxnSpPr>
        <p:spPr>
          <a:xfrm>
            <a:off x="721650" y="36550"/>
            <a:ext cx="7673400" cy="51063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ry the game here: http://grapefrukt.com/f/games/juicy-breakout/ (ESC for menu) Fork us on github: https://github.com/grapefrukt/juicy-breakout  &quot;A juicy game feels alive and responds to everything you do tons of cascading action and response for minimal user input. &quot;  Big thanks to Niklas Ström for making music and sound effects for us and to Stina for filming.  References: http://www.robertpenner.com/easing/ http://www.game-feel.com/ http://www.gamasutra.com/view/feature/2438/how_to_prototype_a_game_in_under_7_.php http://sol.gfxile.net/interpolation/  Emily Short - Make it juicy! http://emshort.wordpress.com/2008/05/24/make-it-juicy/  12 Principles of Animation http://minyos.its.rmit.edu.au/aim/a_notes/anim_principles.html  The Art of Diablo 3  http://gdcvault.com/play/1015306/The-Art-of-Diablo  Easing related: https://www.evernote.com/shard/s1/note/c1b7f010-4564-46d9-a8c2-083d8e014b93/closetgeekshow/interactive_linkbomb#b=17e9243e-1ea9-4c2d-a6f3-48fed720f3f6&amp;n=c1b7f010-4564-46d9-a8c2-083d8e014b93 http://blogs.msdn.com/b/shawnhar/archive/2007/05/03/transitions-part-one-the-importance-of-curves.aspx http://www.timotheegroleau.com/Flash/experiments/easing_function_generator.htm" id="304" name="Shape 304" title="Juice it or lose it - a talk by Martin Jonasson &amp; Petri Purho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06666"/>
                </a:solidFill>
              </a:rPr>
              <a:t>HOMEWORK</a:t>
            </a:r>
            <a:endParaRPr sz="4800">
              <a:solidFill>
                <a:srgbClr val="E06666"/>
              </a:solidFill>
            </a:endParaRP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Game pitches -- Week 5 (3/8)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when is your team meeting?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One-Sheet Example </a:t>
            </a:r>
            <a:endParaRPr sz="3600">
              <a:latin typeface="Geo"/>
              <a:ea typeface="Geo"/>
              <a:cs typeface="Geo"/>
              <a:sym typeface="Geo"/>
            </a:endParaRPr>
          </a:p>
          <a:p>
            <a:pPr indent="0" lvl="0" mar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eo"/>
                <a:ea typeface="Geo"/>
                <a:cs typeface="Geo"/>
                <a:sym typeface="Geo"/>
                <a:hlinkClick r:id="rId3"/>
              </a:rPr>
              <a:t>link</a:t>
            </a:r>
            <a:r>
              <a:rPr lang="en">
                <a:latin typeface="Geo"/>
                <a:ea typeface="Geo"/>
                <a:cs typeface="Geo"/>
                <a:sym typeface="Geo"/>
              </a:rPr>
              <a:t>			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descr="Screen Shot 2015-09-23 at 5.11.15 PM.png"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221" y="0"/>
            <a:ext cx="39498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203825" y="205975"/>
            <a:ext cx="7482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"/>
                <a:ea typeface="Geo"/>
                <a:cs typeface="Geo"/>
                <a:sym typeface="Geo"/>
              </a:rPr>
              <a:t>One-Sheet Outline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812150" y="1200150"/>
            <a:ext cx="687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Title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Game Platform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Target Audience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Rating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Game Summary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Game Outline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USP (Unique Selling Points)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Similar Competitive Products / Precedents</a:t>
            </a:r>
            <a:endParaRPr sz="24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50" y="2716849"/>
            <a:ext cx="3632874" cy="2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00950"/>
            <a:ext cx="2089550" cy="26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2425" y="2716850"/>
            <a:ext cx="1819999" cy="24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" y="0"/>
            <a:ext cx="4875643" cy="274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5679" y="0"/>
            <a:ext cx="5348321" cy="2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2422" y="2716854"/>
            <a:ext cx="1601575" cy="183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LAST WEEK’s </a:t>
            </a:r>
            <a:r>
              <a:rPr lang="en" sz="4800">
                <a:solidFill>
                  <a:srgbClr val="E06666"/>
                </a:solidFill>
              </a:rPr>
              <a:t>HOMEWORK</a:t>
            </a:r>
            <a:endParaRPr sz="4800">
              <a:solidFill>
                <a:srgbClr val="E06666"/>
              </a:solidFill>
            </a:endParaRP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PLAY</a:t>
            </a:r>
            <a:r>
              <a:rPr lang="en" sz="2400"/>
              <a:t> 	Increpare’s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Slave of God</a:t>
            </a:r>
            <a:r>
              <a:rPr lang="en" sz="2400"/>
              <a:t> </a:t>
            </a:r>
            <a:r>
              <a:rPr lang="en" sz="2400">
                <a:solidFill>
                  <a:srgbClr val="FF9900"/>
                </a:solidFill>
              </a:rPr>
              <a:t>seizure warning!!</a:t>
            </a:r>
            <a:endParaRPr sz="2400">
              <a:solidFill>
                <a:srgbClr val="FF99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READ</a:t>
            </a:r>
            <a:r>
              <a:rPr lang="en" sz="2400"/>
              <a:t> 	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Art Games chapter</a:t>
            </a:r>
            <a:r>
              <a:rPr lang="en" sz="2400"/>
              <a:t> from </a:t>
            </a:r>
            <a:r>
              <a:rPr i="1" lang="en" sz="2400"/>
              <a:t>Works of Game</a:t>
            </a:r>
            <a:r>
              <a:rPr lang="en" sz="2400"/>
              <a:t> (Sharp)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READ</a:t>
            </a:r>
            <a:r>
              <a:rPr lang="en" sz="2400"/>
              <a:t> 	Rock Paper Shotgun -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Photorealism is Crucial </a:t>
            </a:r>
            <a:endParaRPr sz="2400" u="sng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READ	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Video Games Can Never be Art</a:t>
            </a:r>
            <a:r>
              <a:rPr lang="en" sz="2400"/>
              <a:t>  (Roger Ebert)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/>
              <a:t>WRITE</a:t>
            </a:r>
            <a:r>
              <a:rPr lang="en" sz="2400"/>
              <a:t> RGR</a:t>
            </a:r>
            <a:r>
              <a:rPr lang="en" sz="2400">
                <a:solidFill>
                  <a:srgbClr val="FFFFFF"/>
                </a:solidFill>
              </a:rPr>
              <a:t>3</a:t>
            </a:r>
            <a:r>
              <a:rPr lang="en" sz="1800">
                <a:solidFill>
                  <a:srgbClr val="FFFFFF"/>
                </a:solidFill>
              </a:rPr>
              <a:t> (500 word minimum)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What is your reaction to Slave of God?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Can games be art?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Do pretty graphics matter?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Should games be realistic?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etc.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latin typeface="Geo"/>
                <a:ea typeface="Geo"/>
                <a:cs typeface="Geo"/>
                <a:sym typeface="Geo"/>
              </a:rPr>
              <a:t>Warm seat discussions!</a:t>
            </a:r>
            <a:endParaRPr b="0" sz="60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wait, what?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type="ctrTitle"/>
          </p:nvPr>
        </p:nvSpPr>
        <p:spPr>
          <a:xfrm>
            <a:off x="685800" y="307358"/>
            <a:ext cx="7772400" cy="24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Half the class moves to the next </a:t>
            </a:r>
            <a:br>
              <a:rPr lang="en" sz="3600">
                <a:latin typeface="Geo"/>
                <a:ea typeface="Geo"/>
                <a:cs typeface="Geo"/>
                <a:sym typeface="Geo"/>
              </a:rPr>
            </a:br>
            <a:r>
              <a:rPr lang="en" sz="3600">
                <a:latin typeface="Geo"/>
                <a:ea typeface="Geo"/>
                <a:cs typeface="Geo"/>
                <a:sym typeface="Geo"/>
              </a:rPr>
              <a:t>seat every 2 minutes!</a:t>
            </a:r>
            <a:endParaRPr sz="36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